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144E-D4F1-4408-90CE-596C6E3ABA84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32E-DF2B-4A6B-9009-262ADFE90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144E-D4F1-4408-90CE-596C6E3ABA84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32E-DF2B-4A6B-9009-262ADFE90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144E-D4F1-4408-90CE-596C6E3ABA84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32E-DF2B-4A6B-9009-262ADFE90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144E-D4F1-4408-90CE-596C6E3ABA84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32E-DF2B-4A6B-9009-262ADFE90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144E-D4F1-4408-90CE-596C6E3ABA84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32E-DF2B-4A6B-9009-262ADFE90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144E-D4F1-4408-90CE-596C6E3ABA84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32E-DF2B-4A6B-9009-262ADFE90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144E-D4F1-4408-90CE-596C6E3ABA84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32E-DF2B-4A6B-9009-262ADFE90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144E-D4F1-4408-90CE-596C6E3ABA84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32E-DF2B-4A6B-9009-262ADFE90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144E-D4F1-4408-90CE-596C6E3ABA84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32E-DF2B-4A6B-9009-262ADFE90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144E-D4F1-4408-90CE-596C6E3ABA84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32E-DF2B-4A6B-9009-262ADFE90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144E-D4F1-4408-90CE-596C6E3ABA84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32E-DF2B-4A6B-9009-262ADFE90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9144E-D4F1-4408-90CE-596C6E3ABA84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B832E-DF2B-4A6B-9009-262ADFE90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20002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72" y="3886200"/>
            <a:ext cx="57128" cy="1752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928803"/>
            <a:ext cx="8429684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Это физическая величина,</a:t>
            </a:r>
          </a:p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которая определяется изменением концентрации одного из реагирующих веществ в единицу времени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39546" y="0"/>
            <a:ext cx="94230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357166"/>
            <a:ext cx="878684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Скорость химической реакции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571612"/>
            <a:ext cx="821536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Обозначается </a:t>
            </a: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</a:t>
            </a:r>
          </a:p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Измеряется моль/л*с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5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85918" y="3500438"/>
            <a:ext cx="57150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V=C</a:t>
            </a:r>
            <a:r>
              <a:rPr lang="en-US" sz="5400" b="1" cap="none" spc="0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r>
              <a: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-C</a:t>
            </a:r>
            <a:r>
              <a:rPr lang="en-US" sz="5400" b="1" cap="none" spc="0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/t</a:t>
            </a:r>
            <a:r>
              <a:rPr lang="en-US" sz="5400" b="1" cap="none" spc="0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-t</a:t>
            </a:r>
            <a:r>
              <a:rPr lang="en-US" sz="5400" b="1" cap="none" spc="0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Скорость химической реакции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Факторы, влияющие на </a:t>
            </a:r>
            <a:br>
              <a:rPr lang="ru-RU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скорость химической реакции.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35" y="1428737"/>
            <a:ext cx="864396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Природа реагирующих </a:t>
            </a:r>
          </a:p>
          <a:p>
            <a:pPr algn="ctr"/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еществ</a:t>
            </a:r>
          </a:p>
          <a:p>
            <a:pPr algn="ctr"/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3214686"/>
            <a:ext cx="728667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2928934"/>
            <a:ext cx="721523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2Na+2H2O=2NaOH+H2↑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5400" b="1" cap="none" spc="0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 нагревании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5400" b="1" cap="none" spc="0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Zn+H2O=</a:t>
            </a:r>
            <a:r>
              <a:rPr lang="en-US" sz="5400" b="1" cap="none" spc="0" baseline="-2500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ZnO</a:t>
            </a:r>
            <a:r>
              <a:rPr lang="en-US" sz="5400" b="1" cap="none" spc="0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 H2↑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2428892"/>
          </a:xfrm>
        </p:spPr>
        <p:txBody>
          <a:bodyPr>
            <a:normAutofit fontScale="90000"/>
          </a:bodyPr>
          <a:lstStyle/>
          <a:p>
            <a:r>
              <a:rPr lang="ru-RU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/>
            </a:r>
            <a:br>
              <a:rPr lang="ru-RU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чем выше концентрация,</a:t>
            </a:r>
            <a:b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тем чаще происходят столкновения – скорость реакции больше.</a:t>
            </a:r>
            <a:r>
              <a:rPr lang="ru-RU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/>
            </a:r>
            <a:br>
              <a:rPr lang="ru-RU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76"/>
            <a:ext cx="8229600" cy="25542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04822" y="3500436"/>
            <a:ext cx="513435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А+В=С  </a:t>
            </a:r>
          </a:p>
          <a:p>
            <a:pPr algn="ctr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V=k*A*B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00166" y="0"/>
            <a:ext cx="63579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Концентрация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464347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/>
            </a:r>
            <a:b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при повышении температуры на</a:t>
            </a:r>
            <a:b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каждые 10 градусов</a:t>
            </a:r>
            <a:b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скорость реакции возрастает в 2-4 раза (правило </a:t>
            </a:r>
            <a:r>
              <a:rPr lang="ru-RU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Вант-Гоффа</a:t>
            </a:r>
            <a:r>
              <a:rPr lang="ru-RU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)</a:t>
            </a:r>
            <a:r>
              <a:rPr lang="ru-RU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/>
            </a:r>
            <a:br>
              <a:rPr lang="ru-RU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285728"/>
            <a:ext cx="642941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Температура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000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/>
            </a:r>
            <a:br>
              <a:rPr lang="ru-RU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-180679" y="0"/>
            <a:ext cx="950535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Поверхность соприкосновения</a:t>
            </a:r>
            <a:b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реагирующих веществ.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714489"/>
            <a:ext cx="8429684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Для гетерогенных систем-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Скорость прямо пропорциональна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поверхности соприкосновения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реагирующих веществ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79632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79641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00166" y="285728"/>
            <a:ext cx="614366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Катализатор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79634" y="2136338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136338"/>
            <a:ext cx="878684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Увеличивает скорость </a:t>
            </a:r>
          </a:p>
          <a:p>
            <a:pPr algn="ctr"/>
            <a:r>
              <a:rPr lang="ru-RU" sz="5400" b="1" cap="none" spc="0" dirty="0">
                <a:ln/>
                <a:solidFill>
                  <a:schemeClr val="accent3"/>
                </a:solidFill>
                <a:effectLst/>
              </a:rPr>
              <a:t>р</a:t>
            </a:r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еакции, 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активизируя вещества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  <a:solidFill>
            <a:schemeClr val="accent5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ru-RU" sz="3000" dirty="0" smtClean="0"/>
              <a:t>Химическое равновесие динамично и его положение зависит от: температуры, давления и концентрации. Смещение химического равновесия подчиняется общему правилу, известному под названием принцип </a:t>
            </a:r>
            <a:r>
              <a:rPr lang="ru-RU" sz="3000" dirty="0" err="1" smtClean="0"/>
              <a:t>Ле-Шателье</a:t>
            </a:r>
            <a:r>
              <a:rPr lang="ru-RU" sz="3000" dirty="0" smtClean="0"/>
              <a:t>. </a:t>
            </a:r>
          </a:p>
          <a:p>
            <a:r>
              <a:rPr lang="ru-RU" sz="3000" dirty="0" smtClean="0"/>
              <a:t>Принцип </a:t>
            </a:r>
            <a:r>
              <a:rPr lang="ru-RU" sz="3000" dirty="0" err="1" smtClean="0"/>
              <a:t>Ле-Шателье</a:t>
            </a:r>
            <a:r>
              <a:rPr lang="ru-RU" sz="3000" dirty="0" smtClean="0"/>
              <a:t>: если на систему, находящуюся в состоянии химического равновесия, оказывается внешнее взаимодействие( изменяется (С,Р или </a:t>
            </a:r>
            <a:r>
              <a:rPr lang="en-US" sz="3000" dirty="0" smtClean="0"/>
              <a:t>t</a:t>
            </a:r>
            <a:r>
              <a:rPr lang="ru-RU" sz="3000" baseline="30000" dirty="0" smtClean="0"/>
              <a:t>0</a:t>
            </a:r>
            <a:r>
              <a:rPr lang="ru-RU" sz="3000" dirty="0" smtClean="0"/>
              <a:t>), то равновесие смещается в сторону той реакции, которая противодействует этому воздействию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285729"/>
            <a:ext cx="807249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Химическое равновесие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txBody>
          <a:bodyPr>
            <a:normAutofit lnSpcReduction="10000"/>
          </a:bodyPr>
          <a:lstStyle/>
          <a:p>
            <a:r>
              <a:rPr lang="ru-RU" dirty="0" smtClean="0"/>
              <a:t>Увеличение </a:t>
            </a:r>
            <a:r>
              <a:rPr lang="en-US" dirty="0" smtClean="0"/>
              <a:t>t</a:t>
            </a:r>
            <a:r>
              <a:rPr lang="ru-RU" baseline="30000" dirty="0" smtClean="0"/>
              <a:t>0</a:t>
            </a:r>
            <a:r>
              <a:rPr lang="ru-RU" dirty="0" smtClean="0"/>
              <a:t> сдвигает равновесие в сторону эндотермической реакции.</a:t>
            </a:r>
          </a:p>
          <a:p>
            <a:r>
              <a:rPr lang="ru-RU" dirty="0" smtClean="0"/>
              <a:t>Увеличение Р – в сторону реакции, идущей с уменьшением общего числа молекул газа.</a:t>
            </a:r>
          </a:p>
          <a:p>
            <a:r>
              <a:rPr lang="ru-RU" dirty="0" smtClean="0"/>
              <a:t>Увеличение С исходного вещества – в сторону прямой реакции.</a:t>
            </a:r>
          </a:p>
          <a:p>
            <a:r>
              <a:rPr lang="ru-RU" dirty="0" smtClean="0"/>
              <a:t>Увеличение С продуктов – способствует обратной реакции.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357166"/>
            <a:ext cx="807249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Способы смещения химического равновесия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181</Words>
  <Application>Microsoft Office PowerPoint</Application>
  <PresentationFormat>Экран (4:3)</PresentationFormat>
  <Paragraphs>39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Факторы, влияющие на  скорость химической реакции.</vt:lpstr>
      <vt:lpstr> чем выше концентрация, тем чаще происходят столкновения – скорость реакции больше. </vt:lpstr>
      <vt:lpstr> при повышении температуры на каждые 10 градусов скорость реакции возрастает в 2-4 раза (правило Вант-Гоффа) </vt:lpstr>
      <vt:lpstr> </vt:lpstr>
      <vt:lpstr>Слайд 7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Скорость химической реакции </dc:title>
  <dc:creator>Admin</dc:creator>
  <cp:lastModifiedBy>Admin</cp:lastModifiedBy>
  <cp:revision>9</cp:revision>
  <dcterms:created xsi:type="dcterms:W3CDTF">2017-02-06T17:42:19Z</dcterms:created>
  <dcterms:modified xsi:type="dcterms:W3CDTF">2017-02-19T11:35:30Z</dcterms:modified>
</cp:coreProperties>
</file>